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1"/>
  </p:notesMasterIdLst>
  <p:handoutMasterIdLst>
    <p:handoutMasterId r:id="rId12"/>
  </p:handoutMasterIdLst>
  <p:sldIdLst>
    <p:sldId id="3916" r:id="rId2"/>
    <p:sldId id="3951" r:id="rId3"/>
    <p:sldId id="3962" r:id="rId4"/>
    <p:sldId id="3963" r:id="rId5"/>
    <p:sldId id="3942" r:id="rId6"/>
    <p:sldId id="3964" r:id="rId7"/>
    <p:sldId id="3943" r:id="rId8"/>
    <p:sldId id="3961" r:id="rId9"/>
    <p:sldId id="3924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jaswi Kartik Ekkirala" initials="TK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FF"/>
    <a:srgbClr val="7705BD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588" autoAdjust="0"/>
    <p:restoredTop sz="86323" autoAdjust="0"/>
  </p:normalViewPr>
  <p:slideViewPr>
    <p:cSldViewPr>
      <p:cViewPr>
        <p:scale>
          <a:sx n="75" d="100"/>
          <a:sy n="75" d="100"/>
        </p:scale>
        <p:origin x="-1896" y="-3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31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AF4DE-557D-493E-B0D1-A9E28BDE5445}" type="datetimeFigureOut">
              <a:rPr lang="en-IN" smtClean="0"/>
              <a:pPr/>
              <a:t>22-01-2026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48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648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FA511-0BCE-4713-8FD2-C01FE76AB56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6487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C6144-E189-453E-9C30-8F7E4D60E2DD}" type="datetimeFigureOut">
              <a:rPr lang="en-IN" smtClean="0"/>
              <a:pPr/>
              <a:t>22-01-2026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551E2-72D4-4522-B1B8-5FD55DBDEF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281079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7C583-FCE3-46CF-9BA0-13C271DBF589}" type="slidenum">
              <a:rPr lang="en-IN" smtClean="0"/>
              <a:pPr/>
              <a:t>1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174786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7C583-FCE3-46CF-9BA0-13C271DBF589}" type="slidenum">
              <a:rPr lang="en-IN" smtClean="0"/>
              <a:pPr/>
              <a:t>4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174786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2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581400"/>
            <a:ext cx="7999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10000"/>
                  </a:schemeClr>
                </a:solidFill>
                <a:latin typeface="Arial Black" panose="020B0A04020102020204" pitchFamily="34" charset="0"/>
              </a:rPr>
              <a:t>AAVA INDUSTRIES PVT LTD</a:t>
            </a:r>
            <a:endParaRPr lang="en-US" sz="4000" dirty="0">
              <a:solidFill>
                <a:schemeClr val="accent6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7000" y="4267200"/>
            <a:ext cx="3996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10000"/>
                  </a:schemeClr>
                </a:solidFill>
                <a:latin typeface="Arial Black" panose="020B0A04020102020204" pitchFamily="34" charset="0"/>
              </a:rPr>
              <a:t>COMPLETE CUSTOMER SATISFACTION</a:t>
            </a:r>
            <a:endParaRPr lang="en-US" sz="1400" dirty="0">
              <a:solidFill>
                <a:schemeClr val="accent6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838200"/>
            <a:ext cx="3200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248400" y="4876800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Plant Address:</a:t>
            </a:r>
          </a:p>
          <a:p>
            <a:r>
              <a:rPr lang="en-US" sz="1400" dirty="0" smtClean="0"/>
              <a:t>PLOT No B1-B2,Sno 28. Opp to Motel the Vill.Haripal Pal. Rajkot</a:t>
            </a:r>
          </a:p>
          <a:p>
            <a:r>
              <a:rPr lang="en-US" sz="1400" dirty="0" smtClean="0"/>
              <a:t>rajkot@ aavaauto.com</a:t>
            </a:r>
          </a:p>
          <a:p>
            <a:r>
              <a:rPr lang="en-US" sz="1400" dirty="0" smtClean="0"/>
              <a:t>9824855757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67378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152400"/>
            <a:ext cx="8381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" y="8382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Our Vision 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dirty="0" smtClean="0"/>
              <a:t>To be most customer centric company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9718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Our Mission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dirty="0" smtClean="0"/>
              <a:t>We would strive to offer our customer the lowest possible price, the best available solutions and utmost convenience.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624"/>
            <a:ext cx="9281010" cy="70651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5659" y="1"/>
            <a:ext cx="44101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 smtClean="0">
                <a:solidFill>
                  <a:schemeClr val="bg2">
                    <a:lumMod val="2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About Our Company</a:t>
            </a:r>
          </a:p>
          <a:p>
            <a:r>
              <a:rPr lang="en-IN" sz="4800" dirty="0" smtClean="0">
                <a:solidFill>
                  <a:schemeClr val="bg2">
                    <a:lumMod val="2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endParaRPr lang="en-IN" sz="4800" dirty="0">
              <a:solidFill>
                <a:schemeClr val="bg2">
                  <a:lumMod val="25000"/>
                </a:schemeClr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6984026"/>
          </a:xfrm>
          <a:prstGeom prst="rect">
            <a:avLst/>
          </a:prstGeom>
          <a:noFill/>
          <a:ln w="889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84469" y="870109"/>
            <a:ext cx="3367391" cy="529375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Roboto"/>
              </a:rPr>
              <a:t>AAVA was formed in 2021 at Rajkot and in engaged in machining of 5 C from Jamshedpur and Rajkot.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  <a:latin typeface="Roboto"/>
              </a:rPr>
              <a:t>At </a:t>
            </a:r>
            <a:r>
              <a:rPr lang="en-US" sz="1600" dirty="0" smtClean="0">
                <a:solidFill>
                  <a:schemeClr val="bg1"/>
                </a:solidFill>
                <a:latin typeface="Roboto"/>
              </a:rPr>
              <a:t> AAVA we </a:t>
            </a:r>
            <a:r>
              <a:rPr lang="en-US" sz="1600" dirty="0">
                <a:solidFill>
                  <a:schemeClr val="bg1"/>
                </a:solidFill>
                <a:latin typeface="Roboto"/>
              </a:rPr>
              <a:t>ensure to provide simple </a:t>
            </a:r>
            <a:r>
              <a:rPr lang="en-US" sz="1600" dirty="0" smtClean="0">
                <a:solidFill>
                  <a:schemeClr val="bg1"/>
                </a:solidFill>
                <a:latin typeface="Roboto"/>
              </a:rPr>
              <a:t>machining </a:t>
            </a:r>
            <a:r>
              <a:rPr lang="en-US" sz="1600" dirty="0">
                <a:solidFill>
                  <a:schemeClr val="bg1"/>
                </a:solidFill>
                <a:latin typeface="Roboto"/>
              </a:rPr>
              <a:t>solution for all complex manufacturing concerns. </a:t>
            </a:r>
            <a:endParaRPr lang="en-US" sz="1600" dirty="0" smtClean="0">
              <a:solidFill>
                <a:schemeClr val="bg1"/>
              </a:solidFill>
              <a:latin typeface="Roboto"/>
            </a:endParaRPr>
          </a:p>
          <a:p>
            <a:endParaRPr lang="en-US" sz="1600" dirty="0">
              <a:solidFill>
                <a:schemeClr val="bg1"/>
              </a:solidFill>
              <a:latin typeface="Roboto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Roboto"/>
              </a:rPr>
              <a:t>We </a:t>
            </a:r>
            <a:r>
              <a:rPr lang="en-US" sz="1600" dirty="0">
                <a:solidFill>
                  <a:schemeClr val="bg1"/>
                </a:solidFill>
                <a:latin typeface="Roboto"/>
              </a:rPr>
              <a:t>strive to reduce waste, optimize productivity, re-aligning operations with business strategies effectively by using voice of all our stake holders</a:t>
            </a:r>
            <a:r>
              <a:rPr lang="en-US" sz="1600" dirty="0" smtClean="0">
                <a:solidFill>
                  <a:schemeClr val="bg1"/>
                </a:solidFill>
                <a:latin typeface="Roboto"/>
              </a:rPr>
              <a:t>.</a:t>
            </a:r>
          </a:p>
          <a:p>
            <a:endParaRPr lang="en-US" sz="1600" dirty="0" smtClean="0">
              <a:solidFill>
                <a:schemeClr val="bg1"/>
              </a:solidFill>
              <a:latin typeface="Roboto"/>
            </a:endParaRPr>
          </a:p>
          <a:p>
            <a:r>
              <a:rPr lang="en-IN" sz="2000" dirty="0">
                <a:solidFill>
                  <a:schemeClr val="bg1">
                    <a:lumMod val="95000"/>
                  </a:schemeClr>
                </a:solidFill>
              </a:rPr>
              <a:t>We have state of art </a:t>
            </a:r>
            <a:r>
              <a:rPr lang="en-IN" sz="2000" dirty="0" smtClean="0">
                <a:solidFill>
                  <a:schemeClr val="bg1">
                    <a:lumMod val="95000"/>
                  </a:schemeClr>
                </a:solidFill>
              </a:rPr>
              <a:t>Manufacturing </a:t>
            </a:r>
            <a:r>
              <a:rPr lang="en-IN" sz="2000" dirty="0">
                <a:solidFill>
                  <a:schemeClr val="bg1">
                    <a:lumMod val="95000"/>
                  </a:schemeClr>
                </a:solidFill>
              </a:rPr>
              <a:t>facilities with experienced Team Members </a:t>
            </a:r>
            <a:r>
              <a:rPr lang="en-IN" sz="20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IN" sz="2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b="0" i="0" dirty="0">
              <a:solidFill>
                <a:schemeClr val="bg1"/>
              </a:solidFill>
              <a:effectLst/>
              <a:latin typeface="Roboto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2346" y="5600504"/>
            <a:ext cx="2070023" cy="1257496"/>
          </a:xfrm>
          <a:prstGeom prst="rect">
            <a:avLst/>
          </a:prstGeom>
        </p:spPr>
      </p:pic>
      <p:pic>
        <p:nvPicPr>
          <p:cNvPr id="16" name="Picture 15" descr="C:\Users\hp\Downloads\WhatsApp Image 2024-01-21 at 13.06.57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4282" y="6443934"/>
            <a:ext cx="698737" cy="50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02" name="Picture 8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35471" y="871269"/>
            <a:ext cx="2884444" cy="269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03" name="Picture 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9234" y="862222"/>
            <a:ext cx="2613287" cy="265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04" name="Picture 8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80878" y="3587841"/>
            <a:ext cx="2904601" cy="201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05" name="Picture 8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4522" y="3611234"/>
            <a:ext cx="2620274" cy="200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5683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push dir="u"/>
      </p:transition>
    </mc:Choice>
    <mc:Fallback>
      <p:transition spd="med" advClick="0" advTm="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9763" y="990600"/>
            <a:ext cx="7864475" cy="450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endParaRPr lang="en-US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We are having 22 + years of manufacturing experience in forging and casting parts.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Consultants to many Tier1 and OEM for NPD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Excellent team for tooling and machine design.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Capable of developing parts with forging and castings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Have excellent tie up with forging and casting supplier.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Excellent machining set up for machining Six cylinder cylinder Head , Cylinder Block and Connecting Rod.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Head 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Qtr at </a:t>
            </a: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Rajkot.</a:t>
            </a:r>
            <a:endParaRPr lang="en-US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endParaRPr lang="en-US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33400" y="601426"/>
            <a:ext cx="126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i="1" u="sng" dirty="0"/>
              <a:t>About</a:t>
            </a:r>
            <a:r>
              <a:rPr lang="en-US" altLang="en-US" b="1" u="sng" dirty="0"/>
              <a:t> us: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152400"/>
            <a:ext cx="8381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2377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589002"/>
            <a:ext cx="57435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i="1" dirty="0" smtClean="0">
                <a:solidFill>
                  <a:schemeClr val="bg2">
                    <a:lumMod val="2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Special Features</a:t>
            </a:r>
            <a:endParaRPr lang="en-US" sz="1100" b="1" i="1" dirty="0">
              <a:solidFill>
                <a:schemeClr val="bg1">
                  <a:lumMod val="50000"/>
                </a:schemeClr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496" y="1371600"/>
            <a:ext cx="533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b="1" i="1" dirty="0" smtClean="0"/>
              <a:t>Material Handling through conveyor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b="1" i="1" dirty="0" smtClean="0"/>
              <a:t>Single piece Flow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b="1" i="1" dirty="0" smtClean="0"/>
              <a:t>On-line SPC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b="1" i="1" dirty="0" smtClean="0"/>
              <a:t>Auto recording of Data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b="1" i="1" dirty="0" smtClean="0"/>
              <a:t>Visual Display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b="1" i="1" dirty="0" smtClean="0"/>
              <a:t>Experienced Manpower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b="1" i="1" dirty="0" smtClean="0"/>
              <a:t>Better part cleanliness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b="1" i="1" dirty="0" smtClean="0"/>
              <a:t>DG for power Backup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b="1" i="1" dirty="0" smtClean="0"/>
              <a:t>Crane &amp; Forklift for material movement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b="1" i="1" dirty="0" smtClean="0"/>
              <a:t>Camera on shop floor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b="1" i="1" dirty="0" smtClean="0"/>
              <a:t>Complete customer satisfaction</a:t>
            </a:r>
            <a:endParaRPr lang="en-IN" sz="2400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152400"/>
            <a:ext cx="8381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9568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7414" y="4121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800" i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Adobe Fan Heiti Std B" panose="020B0700000000000000" pitchFamily="34" charset="-128"/>
              </a:rPr>
              <a:t>Inspection Facilities</a:t>
            </a:r>
            <a:endParaRPr lang="en-IN" sz="2800" i="1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Adobe Fan Heiti Std B" panose="020B0700000000000000" pitchFamily="34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9142323"/>
              </p:ext>
            </p:extLst>
          </p:nvPr>
        </p:nvGraphicFramePr>
        <p:xfrm>
          <a:off x="275868" y="1053921"/>
          <a:ext cx="8737251" cy="57235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679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71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824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697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41461">
                <a:tc>
                  <a:txBody>
                    <a:bodyPr/>
                    <a:lstStyle/>
                    <a:p>
                      <a:r>
                        <a:rPr lang="en-US" sz="2000" dirty="0"/>
                        <a:t>Description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Images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Description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Images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768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000" dirty="0" smtClean="0"/>
                        <a:t>CMM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000" dirty="0" smtClean="0"/>
                        <a:t>Pin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/>
                        <a:t>gauge &amp; Slip gauge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981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000" dirty="0" smtClean="0"/>
                        <a:t>Roundness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/>
                        <a:t>tester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000" dirty="0" smtClean="0"/>
                        <a:t>Bevel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/>
                        <a:t>protector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69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000" dirty="0" smtClean="0"/>
                        <a:t>Height</a:t>
                      </a:r>
                      <a:r>
                        <a:rPr lang="en-US" sz="2000" baseline="0" dirty="0" smtClean="0"/>
                        <a:t> gauge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000" dirty="0" smtClean="0"/>
                        <a:t>Hardness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/>
                        <a:t>tester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9340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000" dirty="0"/>
                        <a:t> Roughness</a:t>
                      </a:r>
                      <a:r>
                        <a:rPr lang="en-US" sz="2000" baseline="0" dirty="0"/>
                        <a:t> tester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000" dirty="0"/>
                        <a:t> Surface</a:t>
                      </a:r>
                      <a:r>
                        <a:rPr lang="en-US" sz="2000" baseline="0" dirty="0"/>
                        <a:t> plate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5139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000" dirty="0" smtClean="0"/>
                        <a:t>Electronic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/>
                        <a:t>bend &amp; twist gauge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 Height</a:t>
                      </a:r>
                      <a:r>
                        <a:rPr lang="en-US" sz="2000" baseline="0" dirty="0" smtClean="0"/>
                        <a:t> gauge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aseline="0" dirty="0" smtClean="0"/>
                        <a:t>Trimos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3" descr="https://encrypted-tbn1.gstatic.com/images?q=tbn:ANd9GcT75UQtT9V-fm7yx_1Gk17Ecu6wV2cSyM1f6x5VySbxr92-vmoY"/>
          <p:cNvPicPr>
            <a:picLocks noChangeAspect="1" noChangeArrowheads="1"/>
          </p:cNvPicPr>
          <p:nvPr/>
        </p:nvPicPr>
        <p:blipFill>
          <a:blip r:embed="rId2"/>
          <a:srcRect r="50286" b="16279"/>
          <a:stretch>
            <a:fillRect/>
          </a:stretch>
        </p:blipFill>
        <p:spPr bwMode="auto">
          <a:xfrm>
            <a:off x="2625313" y="4721781"/>
            <a:ext cx="1104901" cy="914400"/>
          </a:xfrm>
          <a:prstGeom prst="rect">
            <a:avLst/>
          </a:prstGeom>
          <a:noFill/>
        </p:spPr>
      </p:pic>
      <p:pic>
        <p:nvPicPr>
          <p:cNvPr id="5" name="Picture 4" descr="https://encrypted-tbn2.gstatic.com/images?q=tbn:ANd9GcSEhlQJQAnaWNWxZo-ETvKDFWn1Ij8p7jiCHuIi_J_NFtZ9U8GMw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4206" y="2579877"/>
            <a:ext cx="1509773" cy="1082435"/>
          </a:xfrm>
          <a:prstGeom prst="rect">
            <a:avLst/>
          </a:prstGeom>
          <a:noFill/>
        </p:spPr>
      </p:pic>
      <p:pic>
        <p:nvPicPr>
          <p:cNvPr id="6" name="Picture 5" descr="https://encrypted-tbn0.gstatic.com/images?q=tbn:ANd9GcT1Z4tyXwNQpj0KIq25P3XAwU3HoeGhk4iQiuqC352ZEL1ZxVi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5313" y="5746763"/>
            <a:ext cx="1233303" cy="1066800"/>
          </a:xfrm>
          <a:prstGeom prst="rect">
            <a:avLst/>
          </a:prstGeom>
          <a:noFill/>
        </p:spPr>
      </p:pic>
      <p:pic>
        <p:nvPicPr>
          <p:cNvPr id="7" name="1" descr="Steel Gauge Bo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960" y="1600680"/>
            <a:ext cx="685440" cy="913920"/>
          </a:xfrm>
          <a:prstGeom prst="rect">
            <a:avLst/>
          </a:prstGeom>
          <a:noFill/>
        </p:spPr>
      </p:pic>
      <p:pic>
        <p:nvPicPr>
          <p:cNvPr id="8" name="irc_mi" descr="http://www.mycncuk.com/forums/attachments/items-sale/622d1247758166-bevel-protractor-mitutoyo-series-187-300mm-pic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1079" y="2686731"/>
            <a:ext cx="1349921" cy="818469"/>
          </a:xfrm>
          <a:prstGeom prst="rect">
            <a:avLst/>
          </a:prstGeom>
          <a:noFill/>
        </p:spPr>
      </p:pic>
      <p:pic>
        <p:nvPicPr>
          <p:cNvPr id="9" name="Picture 8" descr="https://encrypted-tbn2.gstatic.com/images?q=tbn:ANd9GcR7jMey9oQFGDviEujw5E5gC3inP4CX7LuzkliHTrvXYs1xBHd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7710" y="3810000"/>
            <a:ext cx="583690" cy="685800"/>
          </a:xfrm>
          <a:prstGeom prst="rect">
            <a:avLst/>
          </a:prstGeom>
          <a:noFill/>
        </p:spPr>
      </p:pic>
      <p:pic>
        <p:nvPicPr>
          <p:cNvPr id="10" name="Picture 9" descr="https://encrypted-tbn3.gstatic.com/images?q=tbn:ANd9GcQ8Fy52_OC93QyU48ljzrxb12lQ9_nxShzntOHKPY3kCY0iqMa0l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960" y="4794246"/>
            <a:ext cx="704878" cy="692154"/>
          </a:xfrm>
          <a:prstGeom prst="rect">
            <a:avLst/>
          </a:prstGeom>
          <a:noFill/>
        </p:spPr>
      </p:pic>
      <p:pic>
        <p:nvPicPr>
          <p:cNvPr id="11" name="Picture 10" descr="https://encrypted-tbn1.gstatic.com/images?q=tbn:ANd9GcTPddstwXD21yzEUlsAbX7Nrmm20stEcyjR5sXGOLyM2v4OZ42bM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04026" y="3725423"/>
            <a:ext cx="1192367" cy="914400"/>
          </a:xfrm>
          <a:prstGeom prst="rect">
            <a:avLst/>
          </a:prstGeom>
          <a:noFill/>
        </p:spPr>
      </p:pic>
      <p:pic>
        <p:nvPicPr>
          <p:cNvPr id="12" name="Picture 11" descr="https://encrypted-tbn3.gstatic.com/images?q=tbn:ANd9GcQE461grxZw9n_Xxkgpdfe9YVAUmABZysq0r2-oyDPydL_2K64OIQ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91543" y="1515651"/>
            <a:ext cx="1457943" cy="1015050"/>
          </a:xfrm>
          <a:prstGeom prst="rect">
            <a:avLst/>
          </a:prstGeom>
          <a:noFill/>
        </p:spPr>
      </p:pic>
      <p:pic>
        <p:nvPicPr>
          <p:cNvPr id="13" name="Picture 12" descr="https://encrypted-tbn1.gstatic.com/images?q=tbn:ANd9GcTPddstwXD21yzEUlsAbX7Nrmm20stEcyjR5sXGOLyM2v4OZ42bM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94500" y="5867400"/>
            <a:ext cx="825500" cy="762000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53400" y="152400"/>
            <a:ext cx="8381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4762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7355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4400" i="1" dirty="0" smtClean="0">
                <a:solidFill>
                  <a:schemeClr val="bg2">
                    <a:lumMod val="2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Our Products</a:t>
            </a:r>
            <a:endParaRPr lang="en-IN" sz="4400" i="1" dirty="0">
              <a:solidFill>
                <a:schemeClr val="bg2">
                  <a:lumMod val="25000"/>
                </a:schemeClr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371600"/>
            <a:ext cx="28956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43600" y="1371600"/>
            <a:ext cx="28956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0" y="1371600"/>
            <a:ext cx="28956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3886200"/>
            <a:ext cx="28956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43600" y="3886200"/>
            <a:ext cx="28956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0" y="3886200"/>
            <a:ext cx="28956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7" descr="China DCEC Camshaft Gear 4896380 5293004 3955152 for Cummins Engine QSB ISB  - China engine camshaft gear, engine ge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028" y="3962400"/>
            <a:ext cx="266337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152400"/>
            <a:ext cx="8381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0"/>
            <a:ext cx="266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6591301" y="1181098"/>
            <a:ext cx="167640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571501" y="3619501"/>
            <a:ext cx="205740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4114800"/>
            <a:ext cx="2819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0400" y="1600200"/>
            <a:ext cx="2667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7247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895600" y="1524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3200" i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Adobe Fan Heiti Std B" panose="020B0700000000000000" pitchFamily="34" charset="-128"/>
              </a:rPr>
              <a:t> Clientele</a:t>
            </a:r>
            <a:endParaRPr lang="en-IN" sz="3200" i="1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Adobe Fan Heiti Std B" panose="020B0700000000000000" pitchFamily="34" charset="-128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152400"/>
            <a:ext cx="8381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AutoShape 2" descr="Cummins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Cummins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447800"/>
            <a:ext cx="2819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429000"/>
            <a:ext cx="2895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447800"/>
            <a:ext cx="335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3429000"/>
            <a:ext cx="3200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5105400"/>
            <a:ext cx="26384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667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22916"/>
            <a:ext cx="39260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Edwardian Script ITC" pitchFamily="66" charset="0"/>
              </a:rPr>
              <a:t>Thank You</a:t>
            </a:r>
            <a:endParaRPr lang="en-US" sz="8000" dirty="0">
              <a:latin typeface="Edwardian Script ITC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152400"/>
            <a:ext cx="8381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316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48597</TotalTime>
  <Words>238</Words>
  <Application>Microsoft Office PowerPoint</Application>
  <PresentationFormat>On-screen Show (4:3)</PresentationFormat>
  <Paragraphs>62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Nitin Nagpal</dc:creator>
  <cp:lastModifiedBy>hp</cp:lastModifiedBy>
  <cp:revision>5020</cp:revision>
  <cp:lastPrinted>2021-02-02T12:27:01Z</cp:lastPrinted>
  <dcterms:created xsi:type="dcterms:W3CDTF">2006-08-16T00:00:00Z</dcterms:created>
  <dcterms:modified xsi:type="dcterms:W3CDTF">2026-01-22T10:26:27Z</dcterms:modified>
</cp:coreProperties>
</file>